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33FF"/>
    <a:srgbClr val="A05085"/>
    <a:srgbClr val="1F3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23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4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4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9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3EE3-AA99-4540-81B8-B0D9CFDF61F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812" y="1286955"/>
            <a:ext cx="8293608" cy="2387600"/>
          </a:xfrm>
        </p:spPr>
        <p:txBody>
          <a:bodyPr/>
          <a:lstStyle/>
          <a:p>
            <a:r>
              <a:rPr lang="ru-RU" b="1" dirty="0" smtClean="0">
                <a:solidFill>
                  <a:srgbClr val="1F3185"/>
                </a:solidFill>
                <a:latin typeface="+mn-lt"/>
              </a:rPr>
              <a:t>ПАРВОВИРУСНЫЙ ЭНТЕРИТ СОБАК</a:t>
            </a:r>
            <a:endParaRPr lang="en-US" b="1" dirty="0">
              <a:solidFill>
                <a:srgbClr val="1F318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45820" y="320040"/>
            <a:ext cx="7627620" cy="59207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100" dirty="0" smtClean="0"/>
              <a:t>	</a:t>
            </a:r>
            <a:r>
              <a:rPr lang="ru-RU" sz="2000" dirty="0"/>
              <a:t>В зависимости от степени выраженности клинических признаков условно разделяют три основные формы болезни: </a:t>
            </a:r>
            <a:r>
              <a:rPr lang="ru-RU" sz="2000" b="1" dirty="0"/>
              <a:t>сердечную, кишечную и </a:t>
            </a:r>
            <a:r>
              <a:rPr lang="ru-RU" sz="2000" b="1" dirty="0" smtClean="0"/>
              <a:t>смешанную.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/>
              <a:t>	</a:t>
            </a:r>
            <a:r>
              <a:rPr lang="ru-RU" sz="2000" b="1" i="1" dirty="0" smtClean="0"/>
              <a:t>Сердечная форма (</a:t>
            </a:r>
            <a:r>
              <a:rPr lang="ru-RU" sz="2000" b="1" i="1" dirty="0" err="1" smtClean="0"/>
              <a:t>миокардитная</a:t>
            </a:r>
            <a:r>
              <a:rPr lang="ru-RU" sz="2000" b="1" i="1" dirty="0" smtClean="0"/>
              <a:t>)</a:t>
            </a:r>
            <a:r>
              <a:rPr lang="ru-RU" sz="2000" dirty="0"/>
              <a:t> характеризуется прежде всего острым поражением миокарда (вирусный миокардит) и наблюдается, как правило, у щенят в возрасте от 2 до 8 недель. Болезнь наступает внезапно и протекает молниеносно</a:t>
            </a:r>
            <a:r>
              <a:rPr lang="ru-RU" sz="2000" dirty="0" smtClean="0"/>
              <a:t>.</a:t>
            </a:r>
            <a:r>
              <a:rPr lang="ru-RU" sz="2000" dirty="0"/>
              <a:t> Щенки погибают в течение 24-48 ч. вследствие негнойного некроза сердечной мышцы от отека </a:t>
            </a:r>
            <a:r>
              <a:rPr lang="ru-RU" sz="2000" dirty="0" smtClean="0"/>
              <a:t>легких.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b="1" i="1" dirty="0"/>
              <a:t>Кишечная форма</a:t>
            </a:r>
            <a:r>
              <a:rPr lang="ru-RU" sz="2000" b="1" dirty="0"/>
              <a:t> (</a:t>
            </a:r>
            <a:r>
              <a:rPr lang="ru-RU" sz="2000" b="1" dirty="0" err="1"/>
              <a:t>интестинальная</a:t>
            </a:r>
            <a:r>
              <a:rPr lang="ru-RU" sz="2000" b="1" dirty="0"/>
              <a:t>)</a:t>
            </a:r>
            <a:r>
              <a:rPr lang="ru-RU" sz="2000" dirty="0"/>
              <a:t> - наиболее типичная форма </a:t>
            </a:r>
            <a:r>
              <a:rPr lang="ru-RU" sz="2000" dirty="0" err="1"/>
              <a:t>парвовирусного</a:t>
            </a:r>
            <a:r>
              <a:rPr lang="ru-RU" sz="2000" dirty="0"/>
              <a:t> энтерита. Протекает обычно в острой, иногда в подострой формах. Главными признаками болезни являются длительная и неукротимая рвота повторяющаяся многократно в течение нескольких суток, полный отказ от корма (анорексия) и воды</a:t>
            </a:r>
            <a:r>
              <a:rPr lang="ru-RU" sz="20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	Смешанная </a:t>
            </a:r>
            <a:r>
              <a:rPr lang="ru-RU" sz="2000" b="1" i="1" dirty="0"/>
              <a:t>(комбинированная) форма</a:t>
            </a:r>
            <a:r>
              <a:rPr lang="ru-RU" sz="2000" dirty="0"/>
              <a:t> болезни характеризуется различными поражениями сердечно-сосудистой, пищеварительной и дыхательной систем организма.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 fontAlgn="base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4719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5. Диагностика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922020"/>
            <a:ext cx="7627620" cy="507968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200" dirty="0"/>
              <a:t>Предварительный диагноз может быть поставлен на основании эпизоотологических данных, клинических признаков и патологоанатомических изменений.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b="1" dirty="0" smtClean="0"/>
              <a:t>Клиническая </a:t>
            </a:r>
            <a:r>
              <a:rPr lang="ru-RU" sz="2200" b="1" dirty="0"/>
              <a:t>диагностика </a:t>
            </a:r>
            <a:r>
              <a:rPr lang="ru-RU" sz="2200" dirty="0"/>
              <a:t>у щенков в возрасте от 8 до 12 </a:t>
            </a:r>
            <a:r>
              <a:rPr lang="ru-RU" sz="2200" dirty="0" err="1"/>
              <a:t>нед</a:t>
            </a:r>
            <a:r>
              <a:rPr lang="ru-RU" sz="2200" dirty="0"/>
              <a:t> не представляет особых трудностей, так как у молодых животных, </a:t>
            </a:r>
            <a:r>
              <a:rPr lang="ru-RU" sz="2200" dirty="0" smtClean="0"/>
              <a:t>симптомы </a:t>
            </a:r>
            <a:r>
              <a:rPr lang="ru-RU" sz="2200" dirty="0"/>
              <a:t>характерны для заболевания: внезапность появления, наличие рвоты, геморрагический энтерит, обезвоживание организма, а иногда лейкопения.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Из </a:t>
            </a:r>
            <a:r>
              <a:rPr lang="ru-RU" sz="2200" b="1" dirty="0"/>
              <a:t>патологоанатомических изменений </a:t>
            </a:r>
            <a:r>
              <a:rPr lang="ru-RU" sz="2200" dirty="0"/>
              <a:t>характерные признаки чаще всего наблюдают в тонком отделе кишечника в виде острого катарального геморрагического воспаления.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Собакам </a:t>
            </a:r>
            <a:r>
              <a:rPr lang="ru-RU" sz="2200" dirty="0"/>
              <a:t>более старшего возраста по клиническим признакам поставить предварительный диагноз довольно трудно; окончательный диагноз устанавливают лабораторными методами.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903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61341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/>
              <a:t>Для обнаружения антигена вируса применяют реакцию гемагглютинации (РГА</a:t>
            </a:r>
            <a:r>
              <a:rPr lang="ru-RU" sz="2400" dirty="0" smtClean="0"/>
              <a:t>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dirty="0" smtClean="0"/>
              <a:t>При </a:t>
            </a:r>
            <a:r>
              <a:rPr lang="ru-RU" sz="2400" dirty="0"/>
              <a:t>положительных результатах проводят идентификацию обнаруженного возбудителя в реакции торможения гемагглютинации (РТГА) с использованием моноспецифической сыворотки. </a:t>
            </a:r>
            <a:r>
              <a:rPr lang="ru-RU" sz="2400" dirty="0" smtClean="0"/>
              <a:t>РТГА </a:t>
            </a:r>
            <a:r>
              <a:rPr lang="ru-RU" sz="2400" dirty="0"/>
              <a:t>обладает высокой чувствительностью, достоверностью и превосходит многие другие.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С </a:t>
            </a:r>
            <a:r>
              <a:rPr lang="ru-RU" sz="2400" dirty="0"/>
              <a:t>помощью </a:t>
            </a:r>
            <a:r>
              <a:rPr lang="ru-RU" sz="2400" b="1" dirty="0"/>
              <a:t>РТГА</a:t>
            </a:r>
            <a:r>
              <a:rPr lang="ru-RU" sz="2400" dirty="0"/>
              <a:t> в августе 1980 г. впервые в нашей стране был установлен </a:t>
            </a:r>
            <a:r>
              <a:rPr lang="ru-RU" sz="2400" b="1" dirty="0" err="1"/>
              <a:t>парвовирусный</a:t>
            </a:r>
            <a:r>
              <a:rPr lang="ru-RU" sz="2400" b="1" dirty="0"/>
              <a:t> энтерит собак</a:t>
            </a:r>
            <a:r>
              <a:rPr lang="ru-RU" sz="2400" b="1" dirty="0" smtClean="0"/>
              <a:t>.</a:t>
            </a:r>
            <a:r>
              <a:rPr lang="ru-RU" sz="2400" dirty="0"/>
              <a:t> Наряду с этим методом при диагностике и для обнаружения вируса в фекалиях применяют вирусологический</a:t>
            </a:r>
            <a:r>
              <a:rPr lang="ru-RU" sz="2400" dirty="0" smtClean="0"/>
              <a:t>.</a:t>
            </a:r>
            <a:r>
              <a:rPr lang="ru-RU" sz="2400" dirty="0"/>
              <a:t> Обнаружение вируса в последнем пассаже подтверждают в РГА и РТГА.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Гистологические </a:t>
            </a:r>
            <a:r>
              <a:rPr lang="ru-RU" sz="2400" dirty="0"/>
              <a:t>исследования применяют при посмертной диагностике.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Используют </a:t>
            </a:r>
            <a:r>
              <a:rPr lang="ru-RU" sz="2400" dirty="0"/>
              <a:t>также иммуноферментный анализ (ИФА). Этот метод наиболее чувствителен при исследовании </a:t>
            </a:r>
            <a:r>
              <a:rPr lang="ru-RU" sz="2400" dirty="0" err="1"/>
              <a:t>патматериала</a:t>
            </a:r>
            <a:r>
              <a:rPr lang="ru-RU" sz="2400" dirty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0274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61341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200" dirty="0"/>
              <a:t>Для диагностики заболевания используют электронную микроскопию. Материалом для исследований служит кал от больных собак, взятый в период развития клинических признаков.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	</a:t>
            </a:r>
            <a:r>
              <a:rPr lang="ru-RU" sz="2200" dirty="0" smtClean="0"/>
              <a:t>При </a:t>
            </a:r>
            <a:r>
              <a:rPr lang="ru-RU" sz="2200" dirty="0"/>
              <a:t>диагностике болезни могут быть применены серологические методы. Установлено, что у больных собак антитела образуются через 5...7 </a:t>
            </a:r>
            <a:r>
              <a:rPr lang="ru-RU" sz="2200" dirty="0" err="1"/>
              <a:t>сут</a:t>
            </a:r>
            <a:r>
              <a:rPr lang="ru-RU" sz="2200" dirty="0"/>
              <a:t> после инфицирования с высокими тиграми в </a:t>
            </a:r>
            <a:r>
              <a:rPr lang="ru-RU" sz="2200" dirty="0" smtClean="0"/>
              <a:t>РТГА. Для </a:t>
            </a:r>
            <a:r>
              <a:rPr lang="ru-RU" sz="2200" dirty="0"/>
              <a:t>обнаружения антител используют РТГА и реакцию нейтрализации (РН) в культуре клеток почки котенка</a:t>
            </a:r>
            <a:r>
              <a:rPr lang="ru-RU" sz="2200" dirty="0" smtClean="0"/>
              <a:t>.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2200" b="1" dirty="0"/>
              <a:t>	Дифференциальная </a:t>
            </a:r>
            <a:r>
              <a:rPr lang="ru-RU" sz="2200" b="1" dirty="0" smtClean="0"/>
              <a:t>диагностика.</a:t>
            </a:r>
            <a:r>
              <a:rPr lang="ru-RU" sz="2200" dirty="0" smtClean="0"/>
              <a:t> </a:t>
            </a:r>
            <a:endParaRPr lang="ru-RU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Существенный </a:t>
            </a:r>
            <a:r>
              <a:rPr lang="ru-RU" sz="2200" dirty="0"/>
              <a:t>момент в исследовании, так как энтериты у собак бывают различной этиологии: алиментарный, токсический, паразитарный, бактерийный, вирусный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Алиментарный </a:t>
            </a:r>
            <a:r>
              <a:rPr lang="ru-RU" sz="2200" dirty="0"/>
              <a:t>гастроэнтерит наблюдается также и при остром панкреатите у сук среднего возраста, страдающих </a:t>
            </a:r>
            <a:r>
              <a:rPr lang="ru-RU" sz="2200" dirty="0" smtClean="0"/>
              <a:t>ожирением.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200" dirty="0" smtClean="0"/>
              <a:t>Гастроэнтерит </a:t>
            </a:r>
            <a:r>
              <a:rPr lang="ru-RU" sz="2200" dirty="0"/>
              <a:t>геморрагический неинфекционного происхождения, или кишечный геморрагический синдром, отмечают чаще у карликовых пород, и особенно у шнауцеров.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16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61341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200" dirty="0"/>
              <a:t>Гастроэнтерит паразитарного происхождения вызывают цестоды, аскариды, нематоды, анкилостомы, </a:t>
            </a:r>
            <a:r>
              <a:rPr lang="ru-RU" sz="2200" dirty="0" err="1"/>
              <a:t>стронгилы</a:t>
            </a:r>
            <a:r>
              <a:rPr lang="ru-RU" sz="2200" dirty="0"/>
              <a:t>, кокцидии, лямблии.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Среди </a:t>
            </a:r>
            <a:r>
              <a:rPr lang="ru-RU" sz="2200" dirty="0"/>
              <a:t>бактериальных инфекций наиболее часто встречается </a:t>
            </a:r>
            <a:r>
              <a:rPr lang="ru-RU" sz="2200" b="1" dirty="0" err="1"/>
              <a:t>колибактериоз</a:t>
            </a:r>
            <a:r>
              <a:rPr lang="ru-RU" sz="2200" dirty="0"/>
              <a:t> у щенков; кал становится жидким, продолжительность болезни несколько дней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Из </a:t>
            </a:r>
            <a:r>
              <a:rPr lang="ru-RU" sz="2200" dirty="0"/>
              <a:t>энтеритов вирусного происхождения большое значение в дифференциальной диагностике имеет </a:t>
            </a:r>
            <a:r>
              <a:rPr lang="ru-RU" sz="2200" b="1" dirty="0" err="1"/>
              <a:t>коронавирусный</a:t>
            </a:r>
            <a:r>
              <a:rPr lang="ru-RU" sz="2200" dirty="0"/>
              <a:t> энтерит собак. По клиническим признакам болезнь сходна с </a:t>
            </a:r>
            <a:r>
              <a:rPr lang="ru-RU" sz="2200" dirty="0" err="1"/>
              <a:t>парвовирусным</a:t>
            </a:r>
            <a:r>
              <a:rPr lang="ru-RU" sz="2200" dirty="0"/>
              <a:t> энтеритом </a:t>
            </a:r>
            <a:r>
              <a:rPr lang="ru-RU" sz="2200" dirty="0" smtClean="0"/>
              <a:t>собак.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При </a:t>
            </a:r>
            <a:r>
              <a:rPr lang="ru-RU" sz="2200" dirty="0"/>
              <a:t>дифференциальной диагностике следует исключить </a:t>
            </a:r>
            <a:r>
              <a:rPr lang="ru-RU" sz="2200" b="1" dirty="0"/>
              <a:t>инфекционный гепатит</a:t>
            </a:r>
            <a:r>
              <a:rPr lang="ru-RU" sz="2200" dirty="0"/>
              <a:t>, который у молодых щенков по некоторым клиническим признакам сходен с аденовирусом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Среди </a:t>
            </a:r>
            <a:r>
              <a:rPr lang="ru-RU" sz="2400" dirty="0"/>
              <a:t>диарей вирусного происхождения в дифференциальной диагностике заслуживает внимания диарея, вызванная </a:t>
            </a:r>
            <a:r>
              <a:rPr lang="ru-RU" sz="2400" b="1" dirty="0" err="1"/>
              <a:t>ротавирусом</a:t>
            </a:r>
            <a:r>
              <a:rPr lang="ru-RU" sz="2400" dirty="0"/>
              <a:t> собак. Ее отмечают у щенков в течение первых недель жизни.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8142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6. Патогенез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922020"/>
            <a:ext cx="7627620" cy="507968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200" dirty="0"/>
              <a:t>Заболеванию подвержены собаки любого возраста, но наиболее восприимчивы к болезни щенки в возрасте от 2 до 16 недель. Это объясняется тем, что возбудитель ПВС-2 особенно быстро размножается в клетках с высоким уровнем </a:t>
            </a:r>
            <a:r>
              <a:rPr lang="ru-RU" sz="2200" dirty="0" smtClean="0"/>
              <a:t>митоза.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Заражение животных происходит перорально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smtClean="0"/>
              <a:t>    Патологоанатомические </a:t>
            </a:r>
            <a:r>
              <a:rPr lang="ru-RU" sz="2400" b="1" dirty="0"/>
              <a:t>изменения</a:t>
            </a:r>
          </a:p>
          <a:p>
            <a:r>
              <a:rPr lang="ru-RU" sz="2400" dirty="0"/>
              <a:t>При </a:t>
            </a:r>
            <a:r>
              <a:rPr lang="ru-RU" sz="2400" dirty="0" err="1"/>
              <a:t>парвовирусном</a:t>
            </a:r>
            <a:r>
              <a:rPr lang="ru-RU" sz="2400" dirty="0"/>
              <a:t> энтерите отмечают сильное истощение животных и обширные катаральные и геморрагические воспаления тонкого и толстого отделов кишечника (особенно тощей, подвздошной и ободочной кишок).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463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7. Лечение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922020"/>
            <a:ext cx="7627620" cy="5079683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	</a:t>
            </a:r>
            <a:r>
              <a:rPr lang="ru-RU" sz="2200" dirty="0"/>
              <a:t>Необходимо осуществлять комплексное индивидуальное лечение</a:t>
            </a:r>
            <a:r>
              <a:rPr lang="ru-RU" sz="2200" dirty="0" smtClean="0"/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 smtClean="0"/>
              <a:t>	Необходимо </a:t>
            </a:r>
            <a:r>
              <a:rPr lang="ru-RU" sz="2200" dirty="0"/>
              <a:t>каждые три дня проводить общий анализ крови животного, и каждые четыре дня контролировать биохимические </a:t>
            </a:r>
            <a:r>
              <a:rPr lang="ru-RU" sz="2200" dirty="0" smtClean="0"/>
              <a:t>показатели.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 smtClean="0"/>
              <a:t>	Для </a:t>
            </a:r>
            <a:r>
              <a:rPr lang="ru-RU" sz="2200" dirty="0"/>
              <a:t>контроля сердечной деятельности проводится ЭКГ, для исследования состояния поджелудочной железы, печени, селезенки и почек, проводится УЗИ</a:t>
            </a:r>
            <a:r>
              <a:rPr lang="ru-RU" sz="2200" dirty="0" smtClean="0"/>
              <a:t>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 smtClean="0"/>
              <a:t>	Из </a:t>
            </a:r>
            <a:r>
              <a:rPr lang="ru-RU" sz="2200" dirty="0"/>
              <a:t>специфических средств используют поливалентную сыворотку против чумы плотоядных, </a:t>
            </a:r>
            <a:r>
              <a:rPr lang="ru-RU" sz="2200" dirty="0" err="1"/>
              <a:t>парвовирусного</a:t>
            </a:r>
            <a:r>
              <a:rPr lang="ru-RU" sz="2200" dirty="0"/>
              <a:t>, </a:t>
            </a:r>
            <a:r>
              <a:rPr lang="ru-RU" sz="2200" dirty="0" err="1"/>
              <a:t>коронавирусного</a:t>
            </a:r>
            <a:r>
              <a:rPr lang="ru-RU" sz="2200" dirty="0"/>
              <a:t> энтеритов и аденовирусных инфекций собак (Гискан-5) и поливалентный иммуноглобулин (</a:t>
            </a:r>
            <a:r>
              <a:rPr lang="ru-RU" sz="2200" dirty="0" err="1"/>
              <a:t>Глобакан</a:t>
            </a:r>
            <a:r>
              <a:rPr lang="ru-RU" sz="2200" dirty="0" smtClean="0"/>
              <a:t>).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200" dirty="0"/>
              <a:t>	</a:t>
            </a:r>
            <a:r>
              <a:rPr lang="ru-RU" sz="2400" dirty="0" err="1"/>
              <a:t>Регидратация</a:t>
            </a:r>
            <a:r>
              <a:rPr lang="ru-RU" sz="2400" dirty="0"/>
              <a:t> и </a:t>
            </a:r>
            <a:r>
              <a:rPr lang="ru-RU" sz="2400" dirty="0" err="1"/>
              <a:t>дезинтоксикация</a:t>
            </a:r>
            <a:r>
              <a:rPr lang="ru-RU" sz="2400" dirty="0"/>
              <a:t> – главное.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2400" dirty="0" smtClean="0"/>
              <a:t>	Восполнение </a:t>
            </a:r>
            <a:r>
              <a:rPr lang="ru-RU" sz="2400" dirty="0"/>
              <a:t>потери воды и жизненно необходимых ионов и микроэлементов, обязательное условие в лечении энтерита.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2200" dirty="0"/>
          </a:p>
          <a:p>
            <a:pPr marL="0" indent="0" algn="just" fontAlgn="base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86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61341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dirty="0"/>
              <a:t>Необходимо применение </a:t>
            </a:r>
            <a:r>
              <a:rPr lang="ru-RU" sz="2200" dirty="0" err="1"/>
              <a:t>инфузионных</a:t>
            </a:r>
            <a:r>
              <a:rPr lang="ru-RU" sz="2200" dirty="0"/>
              <a:t> растворов для снятия интоксикации, таких как </a:t>
            </a:r>
            <a:r>
              <a:rPr lang="ru-RU" sz="2200" dirty="0" err="1"/>
              <a:t>реополиглюкин</a:t>
            </a:r>
            <a:r>
              <a:rPr lang="ru-RU" sz="2200" dirty="0"/>
              <a:t> и </a:t>
            </a:r>
            <a:r>
              <a:rPr lang="ru-RU" sz="2200" dirty="0" err="1"/>
              <a:t>желатиноль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dirty="0" err="1" smtClean="0"/>
              <a:t>Параиммунизация</a:t>
            </a:r>
            <a:r>
              <a:rPr lang="ru-RU" sz="2200" dirty="0" smtClean="0"/>
              <a:t> </a:t>
            </a:r>
            <a:r>
              <a:rPr lang="ru-RU" sz="2200" dirty="0"/>
              <a:t>— применение неспецифических антигенов. </a:t>
            </a:r>
            <a:r>
              <a:rPr lang="ru-RU" sz="2200" dirty="0" smtClean="0"/>
              <a:t>Для </a:t>
            </a:r>
            <a:r>
              <a:rPr lang="ru-RU" sz="2200" dirty="0"/>
              <a:t>этого используют иммуномодуляторы: </a:t>
            </a:r>
            <a:r>
              <a:rPr lang="ru-RU" sz="2200" dirty="0" err="1"/>
              <a:t>ликопид</a:t>
            </a:r>
            <a:r>
              <a:rPr lang="ru-RU" sz="2200" dirty="0"/>
              <a:t>, </a:t>
            </a:r>
            <a:r>
              <a:rPr lang="ru-RU" sz="2200" dirty="0" err="1"/>
              <a:t>полиоксидоний</a:t>
            </a:r>
            <a:r>
              <a:rPr lang="ru-RU" sz="2200" dirty="0"/>
              <a:t>, </a:t>
            </a:r>
            <a:r>
              <a:rPr lang="ru-RU" sz="2200" dirty="0" err="1"/>
              <a:t>риботан</a:t>
            </a:r>
            <a:r>
              <a:rPr lang="ru-RU" sz="2200" dirty="0" smtClean="0"/>
              <a:t>.</a:t>
            </a:r>
          </a:p>
          <a:p>
            <a:pPr marL="0" indent="0" algn="ctr" fontAlgn="base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b="1" dirty="0" smtClean="0"/>
              <a:t>Симптоматическая </a:t>
            </a:r>
            <a:r>
              <a:rPr lang="ru-RU" sz="2200" b="1" dirty="0"/>
              <a:t>терапия.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Комплекс </a:t>
            </a:r>
            <a:r>
              <a:rPr lang="ru-RU" sz="2200" dirty="0"/>
              <a:t>мероприятий, направленных на остановку рвоты и поноса (в том числе кровавого), снятия боли и спазма кишечника. </a:t>
            </a:r>
            <a:endParaRPr lang="ru-RU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/>
              <a:t>	</a:t>
            </a:r>
            <a:r>
              <a:rPr lang="ru-RU" sz="2200" dirty="0" smtClean="0"/>
              <a:t>Используются </a:t>
            </a:r>
            <a:r>
              <a:rPr lang="ru-RU" sz="2200" dirty="0"/>
              <a:t>спазмолитики - </a:t>
            </a:r>
            <a:r>
              <a:rPr lang="ru-RU" sz="2200" dirty="0" err="1" smtClean="0"/>
              <a:t>ношпа</a:t>
            </a:r>
            <a:r>
              <a:rPr lang="ru-RU" sz="2200" dirty="0"/>
              <a:t>, папаверин, </a:t>
            </a:r>
            <a:r>
              <a:rPr lang="ru-RU" sz="2200" dirty="0" err="1"/>
              <a:t>дюспаталин</a:t>
            </a:r>
            <a:r>
              <a:rPr lang="ru-RU" sz="2200" dirty="0"/>
              <a:t>, </a:t>
            </a:r>
            <a:r>
              <a:rPr lang="ru-RU" sz="2200" dirty="0" smtClean="0"/>
              <a:t>баралгин; </a:t>
            </a:r>
            <a:r>
              <a:rPr lang="ru-RU" sz="2200" dirty="0"/>
              <a:t>противорвотные препараты – </a:t>
            </a:r>
            <a:r>
              <a:rPr lang="ru-RU" sz="2200" dirty="0" err="1"/>
              <a:t>мотилиум</a:t>
            </a:r>
            <a:r>
              <a:rPr lang="ru-RU" sz="2200" dirty="0"/>
              <a:t>, </a:t>
            </a:r>
            <a:r>
              <a:rPr lang="ru-RU" sz="2200" dirty="0" err="1"/>
              <a:t>латран</a:t>
            </a:r>
            <a:r>
              <a:rPr lang="ru-RU" sz="2200" dirty="0"/>
              <a:t>, </a:t>
            </a:r>
            <a:r>
              <a:rPr lang="ru-RU" sz="2200" dirty="0" err="1" smtClean="0"/>
              <a:t>церукал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Для </a:t>
            </a:r>
            <a:r>
              <a:rPr lang="ru-RU" sz="2200" dirty="0"/>
              <a:t>предотвращения обсеменения вторичной микрофлорой, применяются антибиотики. При тяжести процесса, используются цефалоспорины четвертого поколения (</a:t>
            </a:r>
            <a:r>
              <a:rPr lang="ru-RU" sz="2200" dirty="0" err="1"/>
              <a:t>максипим</a:t>
            </a:r>
            <a:r>
              <a:rPr lang="ru-RU" sz="2200" dirty="0"/>
              <a:t>), </a:t>
            </a:r>
            <a:r>
              <a:rPr lang="ru-RU" sz="2200" dirty="0" err="1" smtClean="0"/>
              <a:t>карбопенемы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200" b="1" dirty="0" smtClean="0"/>
              <a:t>Сердечная </a:t>
            </a:r>
            <a:r>
              <a:rPr lang="ru-RU" sz="2200" b="1" dirty="0"/>
              <a:t>терапия </a:t>
            </a:r>
            <a:r>
              <a:rPr lang="ru-RU" sz="2200" dirty="0"/>
              <a:t>– </a:t>
            </a:r>
            <a:r>
              <a:rPr lang="ru-RU" sz="2200" dirty="0" err="1"/>
              <a:t>сульфокамфокаин</a:t>
            </a:r>
            <a:r>
              <a:rPr lang="ru-RU" sz="2200" dirty="0"/>
              <a:t>, </a:t>
            </a:r>
            <a:r>
              <a:rPr lang="ru-RU" sz="2200" dirty="0" err="1"/>
              <a:t>рибоксин</a:t>
            </a:r>
            <a:r>
              <a:rPr lang="ru-RU" sz="2200" dirty="0"/>
              <a:t>, </a:t>
            </a:r>
            <a:r>
              <a:rPr lang="ru-RU" sz="2200" dirty="0" err="1"/>
              <a:t>кокорбоксилаза</a:t>
            </a:r>
            <a:r>
              <a:rPr lang="ru-RU" sz="2200" dirty="0"/>
              <a:t>, </a:t>
            </a:r>
            <a:r>
              <a:rPr lang="ru-RU" sz="2200" dirty="0" err="1"/>
              <a:t>мелдронат</a:t>
            </a:r>
            <a:r>
              <a:rPr lang="ru-RU" sz="2200" dirty="0"/>
              <a:t>, применяются с первого дня лечения.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200" b="1" dirty="0" smtClean="0"/>
              <a:t>Витаминная </a:t>
            </a:r>
            <a:r>
              <a:rPr lang="ru-RU" sz="2200" b="1" dirty="0"/>
              <a:t>терапия </a:t>
            </a:r>
            <a:r>
              <a:rPr lang="ru-RU" sz="2200" dirty="0"/>
              <a:t>– применение витаминов группы В, аскорбиновой кислоты в высоких дозах. </a:t>
            </a:r>
          </a:p>
        </p:txBody>
      </p:sp>
    </p:spTree>
    <p:extLst>
      <p:ext uri="{BB962C8B-B14F-4D97-AF65-F5344CB8AC3E}">
        <p14:creationId xmlns:p14="http://schemas.microsoft.com/office/powerpoint/2010/main" val="1891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41986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	</a:t>
            </a:r>
            <a:r>
              <a:rPr lang="ru-RU" sz="2200" dirty="0"/>
              <a:t>Специфическое лечение больных </a:t>
            </a:r>
            <a:r>
              <a:rPr lang="ru-RU" sz="2200" dirty="0" err="1"/>
              <a:t>парвовирусным</a:t>
            </a:r>
            <a:r>
              <a:rPr lang="ru-RU" sz="2200" dirty="0"/>
              <a:t> энтеритом собак с использованием поливалентной сыворотки против чумы, </a:t>
            </a:r>
            <a:r>
              <a:rPr lang="ru-RU" sz="2200" dirty="0" err="1"/>
              <a:t>парвовирусного</a:t>
            </a:r>
            <a:r>
              <a:rPr lang="ru-RU" sz="2200" dirty="0"/>
              <a:t> энтерита и гепатита плотоядных эффективно в начале (первые дни) </a:t>
            </a:r>
            <a:r>
              <a:rPr lang="ru-RU" sz="2200" dirty="0" smtClean="0"/>
              <a:t>бол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Для </a:t>
            </a:r>
            <a:r>
              <a:rPr lang="ru-RU" sz="2200" dirty="0"/>
              <a:t>предупреждения </a:t>
            </a:r>
            <a:r>
              <a:rPr lang="ru-RU" sz="2200" dirty="0" err="1"/>
              <a:t>секундарной</a:t>
            </a:r>
            <a:r>
              <a:rPr lang="ru-RU" sz="2200" dirty="0"/>
              <a:t> инфекции, а также при продолжительной лихорадке необходимо применять антибиотики и сульфаниламидные препараты. Больным животным назначают один из перечисленных ниже препаратов: пенициллин, </a:t>
            </a:r>
            <a:r>
              <a:rPr lang="ru-RU" sz="2200" dirty="0" err="1"/>
              <a:t>бициллин</a:t>
            </a:r>
            <a:r>
              <a:rPr lang="ru-RU" sz="2200" dirty="0"/>
              <a:t>, </a:t>
            </a:r>
            <a:r>
              <a:rPr lang="ru-RU" sz="2200" dirty="0" err="1"/>
              <a:t>каномицин</a:t>
            </a:r>
            <a:r>
              <a:rPr lang="ru-RU" sz="2200" dirty="0"/>
              <a:t>, </a:t>
            </a:r>
            <a:r>
              <a:rPr lang="ru-RU" sz="2200" dirty="0" err="1"/>
              <a:t>стрептомицин</a:t>
            </a:r>
            <a:r>
              <a:rPr lang="ru-RU" sz="2200" dirty="0" err="1" smtClean="0"/>
              <a:t>езни</a:t>
            </a:r>
            <a:r>
              <a:rPr lang="ru-RU" sz="22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/>
              <a:t>	</a:t>
            </a:r>
            <a:r>
              <a:rPr lang="ru-RU" sz="2200" dirty="0" smtClean="0"/>
              <a:t>Основной </a:t>
            </a:r>
            <a:r>
              <a:rPr lang="ru-RU" sz="2200" dirty="0"/>
              <a:t>мерой профилактики заболевания является своевременной вакцинирование сук до </a:t>
            </a:r>
            <a:r>
              <a:rPr lang="ru-RU" sz="2200" dirty="0" err="1"/>
              <a:t>вязкии</a:t>
            </a:r>
            <a:r>
              <a:rPr lang="ru-RU" sz="2200" dirty="0"/>
              <a:t> и молодых щенков. </a:t>
            </a:r>
          </a:p>
        </p:txBody>
      </p:sp>
      <p:pic>
        <p:nvPicPr>
          <p:cNvPr id="1026" name="Picture 2" descr="C:\Users\User\Desktop\Диссертация Надя\ИБМиЭДЖ\do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4056816"/>
            <a:ext cx="3970020" cy="2644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8. Меры борьбы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922021"/>
            <a:ext cx="7627620" cy="4739640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/>
              <a:t>	</a:t>
            </a:r>
            <a:r>
              <a:rPr lang="ru-RU" sz="2000" dirty="0"/>
              <a:t>При возникновении </a:t>
            </a:r>
            <a:r>
              <a:rPr lang="ru-RU" sz="2000" dirty="0" err="1"/>
              <a:t>парвовирусного</a:t>
            </a:r>
            <a:r>
              <a:rPr lang="ru-RU" sz="2000" dirty="0"/>
              <a:t> энтерита в питомниках вводят ветеринарно-санитарные ограничительные мероприятия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плане предусматривают изолирование и лечение больных собак, пассивную иммунизацию условно здоровых животных и ежедневную дезинфекцию клеток, помещений, инвентаря. </a:t>
            </a:r>
            <a:endParaRPr lang="ru-RU" sz="2000" dirty="0" smtClean="0"/>
          </a:p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b="1" dirty="0" smtClean="0"/>
              <a:t>Иммунизируют собак</a:t>
            </a:r>
            <a:r>
              <a:rPr lang="ru-RU" sz="2000" dirty="0"/>
              <a:t> в возрасте от 2 месяцев до года двукратно с </a:t>
            </a:r>
            <a:r>
              <a:rPr lang="ru-RU" sz="2000" dirty="0" smtClean="0"/>
              <a:t>интервалом </a:t>
            </a:r>
            <a:r>
              <a:rPr lang="ru-RU" sz="2000" dirty="0"/>
              <a:t>2-3 недели, после года - однократно. </a:t>
            </a:r>
            <a:endParaRPr lang="ru-RU" sz="2000" dirty="0" smtClean="0"/>
          </a:p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/>
              <a:t>	Меры борьбы включают изоляцию больных собак, дезинфекцию мест их содержания 1%-</a:t>
            </a:r>
            <a:r>
              <a:rPr lang="ru-RU" sz="2000" dirty="0" err="1"/>
              <a:t>ным</a:t>
            </a:r>
            <a:r>
              <a:rPr lang="ru-RU" sz="2000" dirty="0"/>
              <a:t> формалином, гидроокисью натра или </a:t>
            </a:r>
            <a:r>
              <a:rPr lang="ru-RU" sz="2000" dirty="0" smtClean="0"/>
              <a:t>хлорамина.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/>
              <a:t>	Переболевшие </a:t>
            </a:r>
            <a:r>
              <a:rPr lang="ru-RU" sz="2000" dirty="0"/>
              <a:t>собаки приобретают пожизненный </a:t>
            </a:r>
            <a:r>
              <a:rPr lang="ru-RU" sz="2000" dirty="0" smtClean="0"/>
              <a:t>иммунитет.</a:t>
            </a:r>
          </a:p>
          <a:p>
            <a:pPr marL="0" indent="0" algn="just" fontAlgn="base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 smtClean="0"/>
              <a:t>	Для </a:t>
            </a:r>
            <a:r>
              <a:rPr lang="ru-RU" sz="2000" dirty="0"/>
              <a:t>пассивной иммунизации щенят, полученных от </a:t>
            </a:r>
            <a:r>
              <a:rPr lang="ru-RU" sz="2000" dirty="0" err="1"/>
              <a:t>невакцинированных</a:t>
            </a:r>
            <a:r>
              <a:rPr lang="ru-RU" sz="2000" dirty="0"/>
              <a:t> сук, и (или) при неблагополучной эпизоотической обстановке, особенно в питомниках и клубах собаководства, рекомендуется применять моноспецифические </a:t>
            </a:r>
            <a:r>
              <a:rPr lang="ru-RU" sz="2000" dirty="0" smtClean="0"/>
              <a:t>иммуноглобулины.</a:t>
            </a:r>
            <a:endParaRPr lang="ru-RU" sz="2000" dirty="0"/>
          </a:p>
        </p:txBody>
      </p:sp>
      <p:pic>
        <p:nvPicPr>
          <p:cNvPr id="4" name="Рисунок 3" descr="Парвовирусный энтерит собак лечение и диагностика  в ИВЦ МВ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40" y="5166359"/>
            <a:ext cx="3401060" cy="149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54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9"/>
          <p:cNvSpPr>
            <a:spLocks noChangeArrowheads="1"/>
          </p:cNvSpPr>
          <p:nvPr/>
        </p:nvSpPr>
        <p:spPr bwMode="gray">
          <a:xfrm rot="3419336">
            <a:off x="2264616" y="6060463"/>
            <a:ext cx="479425" cy="5207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 rot="3419336">
            <a:off x="2199069" y="5290332"/>
            <a:ext cx="462850" cy="5207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152" y="272893"/>
            <a:ext cx="4800600" cy="816675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96421" y="3528453"/>
            <a:ext cx="6267452" cy="801558"/>
            <a:chOff x="1248" y="1330"/>
            <a:chExt cx="3948" cy="523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609" y="1330"/>
              <a:ext cx="358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Симптомы и клинические признаки болезни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096421" y="1201005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131" y="2072"/>
              <a:ext cx="19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Историческая справка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079213" y="2039205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373" y="2682"/>
              <a:ext cx="11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Возбудитель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148079" y="2834450"/>
            <a:ext cx="5105401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64" y="3288"/>
              <a:ext cx="13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Эпизоотология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090802" y="4502119"/>
            <a:ext cx="5105400" cy="555625"/>
            <a:chOff x="1248" y="3230"/>
            <a:chExt cx="321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rgbClr val="99009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474" y="3279"/>
              <a:ext cx="11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Диагностика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2325720" y="6165835"/>
            <a:ext cx="4905375" cy="488950"/>
            <a:chOff x="1374" y="3272"/>
            <a:chExt cx="3090" cy="308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gray">
            <a:xfrm>
              <a:off x="2387" y="3272"/>
              <a:ext cx="12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Меры борьбы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1374" y="3272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22"/>
          <p:cNvGrpSpPr>
            <a:grpSpLocks/>
          </p:cNvGrpSpPr>
          <p:nvPr/>
        </p:nvGrpSpPr>
        <p:grpSpPr bwMode="auto">
          <a:xfrm>
            <a:off x="2284445" y="5319701"/>
            <a:ext cx="4946650" cy="547688"/>
            <a:chOff x="1348" y="3235"/>
            <a:chExt cx="3116" cy="345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gray">
            <a:xfrm>
              <a:off x="2521" y="3276"/>
              <a:ext cx="8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Лечение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gray">
            <a:xfrm>
              <a:off x="1348" y="3235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0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61341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dirty="0" smtClean="0"/>
              <a:t>	</a:t>
            </a:r>
            <a:r>
              <a:rPr lang="ru-RU" sz="2400" dirty="0"/>
              <a:t>При этом нужно учитывать основные требования по применению профилактических вакцин: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- </a:t>
            </a:r>
            <a:r>
              <a:rPr lang="ru-RU" sz="2400" dirty="0"/>
              <a:t>прививаемое животное должно быть клинически здорово, для чего перед прививками проводится </a:t>
            </a:r>
            <a:r>
              <a:rPr lang="ru-RU" sz="2400" dirty="0" err="1"/>
              <a:t>карантинизация</a:t>
            </a:r>
            <a:r>
              <a:rPr lang="ru-RU" sz="2400" dirty="0"/>
              <a:t> (исключаются контакты с другими собаками и возможными источниками заражения минимум на 14 дней).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- </a:t>
            </a:r>
            <a:r>
              <a:rPr lang="ru-RU" sz="2400" dirty="0"/>
              <a:t>требуется провести дегельминтизацию не менее чем за 10 дней до вакцинации.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- </a:t>
            </a:r>
            <a:r>
              <a:rPr lang="ru-RU" sz="2400" dirty="0"/>
              <a:t>четко соблюдать сроки ревакцинаций, согласно инструкциям фирм-производителей вакцин и требованиям </a:t>
            </a:r>
            <a:r>
              <a:rPr lang="ru-RU" sz="2400" dirty="0" err="1"/>
              <a:t>Ветзаконодательства</a:t>
            </a:r>
            <a:r>
              <a:rPr lang="ru-RU" sz="24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- </a:t>
            </a:r>
            <a:r>
              <a:rPr lang="ru-RU" sz="2400" dirty="0"/>
              <a:t>при подозрении на возможное заражение или инкубационную стадию течения болезни, в период </a:t>
            </a:r>
            <a:r>
              <a:rPr lang="ru-RU" sz="2400" dirty="0" err="1"/>
              <a:t>карантинирования</a:t>
            </a:r>
            <a:r>
              <a:rPr lang="ru-RU" sz="2400" dirty="0"/>
              <a:t> следует провести пассивную иммунизацию собаки (сыворотки, глобулины), при этом вакцинировать животное можно не ранее чем через 14 дней после этого.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- </a:t>
            </a:r>
            <a:r>
              <a:rPr lang="ru-RU" sz="2400" dirty="0"/>
              <a:t>щенков можно вакцинировать не ранее чем через 14 дней после отъема от суки, так как приобретенный от матери с молоком </a:t>
            </a:r>
            <a:r>
              <a:rPr lang="ru-RU" sz="2400" dirty="0" err="1"/>
              <a:t>коллостральный</a:t>
            </a:r>
            <a:r>
              <a:rPr lang="ru-RU" sz="2400" dirty="0"/>
              <a:t> иммунитет помешает формированию должного иммунного ответа.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042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06780" y="236220"/>
            <a:ext cx="7627620" cy="44424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/>
              <a:t>Общая профилактика вирусных кишечных инфекций, особенно при групповом методе содержания животных, заключается в соблюдении комплекса ветеринарно-санитарных, зоотехнических и организационно-хозяйственных мероприятий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Основные из них: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- </a:t>
            </a:r>
            <a:r>
              <a:rPr lang="ru-RU" sz="2000" dirty="0"/>
              <a:t>охранно-ограничительные меры при содержании, перевозках животных и участии их в массовых мероприятиях (выставки и др.);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- </a:t>
            </a:r>
            <a:r>
              <a:rPr lang="ru-RU" sz="2000" dirty="0"/>
              <a:t>обязательное профилактическое </a:t>
            </a:r>
            <a:r>
              <a:rPr lang="ru-RU" sz="2000" dirty="0" err="1"/>
              <a:t>карантирование</a:t>
            </a:r>
            <a:r>
              <a:rPr lang="ru-RU" sz="2000" dirty="0"/>
              <a:t> вновь поступающих животных в течение 30 дней;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- </a:t>
            </a:r>
            <a:r>
              <a:rPr lang="ru-RU" sz="2000" dirty="0"/>
              <a:t>сбалансированное кормление, правильное содержание (с учетом возрастных групп) и рациональное использование животных;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- </a:t>
            </a:r>
            <a:r>
              <a:rPr lang="ru-RU" sz="2000" dirty="0"/>
              <a:t>плановые профилактические мероприятия по дезинфекции, дезинсекции, дератизации помещений и </a:t>
            </a:r>
            <a:r>
              <a:rPr lang="ru-RU" sz="2000" dirty="0" smtClean="0"/>
              <a:t>другие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3" name="Рисунок 2" descr="Парвовирусный энтерит собак лечение и диагностика  в ИВЦ МВ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40" y="4579620"/>
            <a:ext cx="3741419" cy="211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3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/>
          <a:lstStyle/>
          <a:p>
            <a:pPr algn="ctr"/>
            <a:r>
              <a:rPr lang="ru-RU" dirty="0" smtClean="0"/>
              <a:t>1. Историческая справка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15340" y="998220"/>
            <a:ext cx="7734300" cy="507968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Как </a:t>
            </a:r>
            <a:r>
              <a:rPr lang="ru-RU" dirty="0"/>
              <a:t>самостоятельная болезнь </a:t>
            </a:r>
            <a:r>
              <a:rPr lang="ru-RU" dirty="0" err="1"/>
              <a:t>парвовирусный</a:t>
            </a:r>
            <a:r>
              <a:rPr lang="ru-RU" dirty="0"/>
              <a:t> энтерит собак впервые был зарегистрирован в 1976 г</a:t>
            </a:r>
            <a:r>
              <a:rPr lang="ru-RU" dirty="0" smtClean="0"/>
              <a:t>.</a:t>
            </a:r>
            <a:r>
              <a:rPr lang="ru-RU" dirty="0"/>
              <a:t> В настоящее время </a:t>
            </a:r>
            <a:r>
              <a:rPr lang="ru-RU" dirty="0" err="1"/>
              <a:t>парвовирусный</a:t>
            </a:r>
            <a:r>
              <a:rPr lang="ru-RU" dirty="0"/>
              <a:t> энтерит собак входит в группу 5 наиболее распространенных в России инфекционных болезней </a:t>
            </a:r>
            <a:r>
              <a:rPr lang="ru-RU" dirty="0" smtClean="0"/>
              <a:t>собак.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ПВС1 </a:t>
            </a:r>
            <a:r>
              <a:rPr lang="ru-RU" dirty="0"/>
              <a:t>впервые изолировали в Германии от армейской собаки в 1967 г., однако в последующем антитела к нему обнаружили в коммерческом препарате гипериммунной сыворотки, изготовленной в 1956 </a:t>
            </a:r>
            <a:r>
              <a:rPr lang="ru-RU" dirty="0" err="1"/>
              <a:t>г.</a:t>
            </a:r>
            <a:r>
              <a:rPr lang="ru-RU" dirty="0" err="1" smtClean="0"/>
              <a:t>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5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 Возбудитель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22020" y="998220"/>
            <a:ext cx="7627620" cy="50796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/>
              <a:t>Относится к семейству </a:t>
            </a:r>
            <a:r>
              <a:rPr lang="ru-RU" sz="2400" dirty="0" err="1"/>
              <a:t>парвовирусы</a:t>
            </a:r>
            <a:r>
              <a:rPr lang="ru-RU" sz="2400" dirty="0"/>
              <a:t>. У собак выделено </a:t>
            </a:r>
            <a:r>
              <a:rPr lang="ru-RU" sz="2400" b="1" dirty="0"/>
              <a:t>два типа. </a:t>
            </a:r>
            <a:endParaRPr lang="ru-RU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/>
              <a:t>	</a:t>
            </a:r>
            <a:r>
              <a:rPr lang="ru-RU" sz="2400" dirty="0" err="1" smtClean="0"/>
              <a:t>Парвовирус</a:t>
            </a:r>
            <a:r>
              <a:rPr lang="ru-RU" sz="2400" dirty="0" smtClean="0"/>
              <a:t> </a:t>
            </a:r>
            <a:r>
              <a:rPr lang="ru-RU" sz="2400" dirty="0"/>
              <a:t>тип 1 (минутный вирус) был выделен в 1968 г. (Германия) из кала клинически здоровой собаки: вирус не патогенный для собак.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dirty="0" smtClean="0"/>
              <a:t>Тип </a:t>
            </a:r>
            <a:r>
              <a:rPr lang="ru-RU" sz="2400" dirty="0"/>
              <a:t>2 изолирован в 1978 г. в США в период эпизоотии </a:t>
            </a:r>
            <a:r>
              <a:rPr lang="ru-RU" sz="2400" dirty="0" err="1"/>
              <a:t>парвовирусного</a:t>
            </a:r>
            <a:r>
              <a:rPr lang="ru-RU" sz="2400" dirty="0"/>
              <a:t> энтерита собак; он обладает вирулентными свойствами.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Парвовирус</a:t>
            </a:r>
            <a:r>
              <a:rPr lang="ru-RU" sz="2400" dirty="0" smtClean="0"/>
              <a:t> </a:t>
            </a:r>
            <a:r>
              <a:rPr lang="ru-RU" sz="2400" dirty="0"/>
              <a:t>тип 2 — это ДНК-содержащий вирус; не имеет оболочки,  диаметр вириона (20 ± 4) </a:t>
            </a:r>
            <a:r>
              <a:rPr lang="ru-RU" sz="2400" dirty="0" err="1"/>
              <a:t>нм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Парвовирус</a:t>
            </a:r>
            <a:r>
              <a:rPr lang="ru-RU" sz="2400" dirty="0" smtClean="0"/>
              <a:t> </a:t>
            </a:r>
            <a:r>
              <a:rPr lang="ru-RU" sz="2400" dirty="0"/>
              <a:t>чрезвычайно жизнеспособен. Сохраняет инфекционные свойства в кислой среде, устойчив к хлороформу, эфиру, спирту, повышенной температуре, а также при рН среды до 3. При 80 °С он инактивируется за 15 мин, при 56 °С — в течение 30 мин; однако моментально погибает при кипячении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Парвовирус</a:t>
            </a:r>
            <a:r>
              <a:rPr lang="ru-RU" sz="2400" dirty="0" smtClean="0"/>
              <a:t> </a:t>
            </a:r>
            <a:r>
              <a:rPr lang="ru-RU" sz="2400" dirty="0"/>
              <a:t>тип 2 обладает </a:t>
            </a:r>
            <a:r>
              <a:rPr lang="ru-RU" sz="2400" dirty="0" err="1"/>
              <a:t>гемагглютинирующей</a:t>
            </a:r>
            <a:r>
              <a:rPr lang="ru-RU" sz="2400" dirty="0"/>
              <a:t> активностью с эритроцитами свиньи, обезьяны макаки резус.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716913"/>
          </a:xfrm>
        </p:spPr>
        <p:txBody>
          <a:bodyPr/>
          <a:lstStyle/>
          <a:p>
            <a:pPr algn="ctr"/>
            <a:r>
              <a:rPr lang="ru-RU" dirty="0" smtClean="0"/>
              <a:t>3. Эпизоотология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922020" y="998220"/>
            <a:ext cx="7627620" cy="50796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/>
              <a:t>Основным источником распространения болезни служат фекалии больных собак. Его также обнаруживают с низкими титрами в рвотных массах со слизью в течение 2... 12 </a:t>
            </a:r>
            <a:r>
              <a:rPr lang="ru-RU" sz="2400" dirty="0" err="1"/>
              <a:t>сут</a:t>
            </a:r>
            <a:r>
              <a:rPr lang="ru-RU" sz="2400" dirty="0"/>
              <a:t>, а в отдельных случаях 22 </a:t>
            </a:r>
            <a:r>
              <a:rPr lang="ru-RU" sz="2400" dirty="0" err="1"/>
              <a:t>сут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 smtClean="0"/>
              <a:t>Другой</a:t>
            </a:r>
            <a:r>
              <a:rPr lang="ru-RU" sz="2400" dirty="0"/>
              <a:t>, не менее важной причиной в распространении заболевания является высокая устойчивость возбудителя к физико-химическим факторам и сохранность во внешней среде до нескольких месяцев.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Следует </a:t>
            </a:r>
            <a:r>
              <a:rPr lang="ru-RU" sz="2400" dirty="0"/>
              <a:t>отметить, что вирус может длительное время сохраняться на лапах и шерсти собак и тем самым создавать угрозу для </a:t>
            </a:r>
            <a:r>
              <a:rPr lang="ru-RU" sz="2400" dirty="0" err="1"/>
              <a:t>невакцинированных</a:t>
            </a:r>
            <a:r>
              <a:rPr lang="ru-RU" sz="2400" dirty="0"/>
              <a:t> животных.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Известно</a:t>
            </a:r>
            <a:r>
              <a:rPr lang="ru-RU" sz="2400" dirty="0"/>
              <a:t>, что </a:t>
            </a:r>
            <a:r>
              <a:rPr lang="ru-RU" sz="2400" dirty="0" err="1"/>
              <a:t>парвовирус</a:t>
            </a:r>
            <a:r>
              <a:rPr lang="ru-RU" sz="2400" dirty="0"/>
              <a:t> отличается стабильностью во внешней среде, а пероральное и </a:t>
            </a:r>
            <a:r>
              <a:rPr lang="ru-RU" sz="2400" dirty="0" err="1"/>
              <a:t>интраназальное</a:t>
            </a:r>
            <a:r>
              <a:rPr lang="ru-RU" sz="2400" dirty="0"/>
              <a:t> инфицирование животных довольно распространенный путь, поэтому большое значение имеет передача вируса при контакте собак с почвой, загрязненной выделениями больных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9235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68680" y="182880"/>
            <a:ext cx="7627620" cy="62712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/>
              <a:t>Необходимо отметить, что источником вируса могут быть длительное время собаки, переболевшие </a:t>
            </a:r>
            <a:r>
              <a:rPr lang="ru-RU" sz="2400" dirty="0" err="1"/>
              <a:t>парвовирусным</a:t>
            </a:r>
            <a:r>
              <a:rPr lang="ru-RU" sz="2400" dirty="0"/>
              <a:t> энтеритом.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dirty="0" smtClean="0"/>
              <a:t>Быстрому </a:t>
            </a:r>
            <a:r>
              <a:rPr lang="ru-RU" sz="2400" dirty="0"/>
              <a:t>и внезапному распространению </a:t>
            </a:r>
            <a:r>
              <a:rPr lang="ru-RU" sz="2400" dirty="0" err="1"/>
              <a:t>парвовирусного</a:t>
            </a:r>
            <a:r>
              <a:rPr lang="ru-RU" sz="2400" dirty="0"/>
              <a:t> энтерита, особенно в начале появления заболевания, в 1978 г. способствовало интенсивное перемещение животных по странам мира.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Восприимчивость </a:t>
            </a:r>
            <a:r>
              <a:rPr lang="ru-RU" sz="2400" dirty="0"/>
              <a:t>собак не зависит от породы и пола. Большинство исследователей полагают, что чувствительность к болезни зависит только от возраста: наиболее восприимчивы собаки от 2нед до 1 года.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Установлено</a:t>
            </a:r>
            <a:r>
              <a:rPr lang="ru-RU" sz="2400" dirty="0"/>
              <a:t>, что к </a:t>
            </a:r>
            <a:r>
              <a:rPr lang="ru-RU" sz="2400" dirty="0" err="1"/>
              <a:t>парвовирусу</a:t>
            </a:r>
            <a:r>
              <a:rPr lang="ru-RU" sz="2400" dirty="0"/>
              <a:t> собак тип 2 чувствительны и некоторые животные семейства собачьих (псовых). Заболевание было зарегистрировано у гривастого волка, павшего от гастроэнтерита в зоопарке </a:t>
            </a:r>
          </a:p>
        </p:txBody>
      </p:sp>
    </p:spTree>
    <p:extLst>
      <p:ext uri="{BB962C8B-B14F-4D97-AF65-F5344CB8AC3E}">
        <p14:creationId xmlns:p14="http://schemas.microsoft.com/office/powerpoint/2010/main" val="3457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68680" y="518160"/>
            <a:ext cx="7627620" cy="1203960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sz="2200" dirty="0" smtClean="0"/>
              <a:t>С </a:t>
            </a:r>
            <a:r>
              <a:rPr lang="ru-RU" sz="2200" dirty="0"/>
              <a:t>помощью электронной микроскопии в пробах кала обнаружены вирусные частицы </a:t>
            </a:r>
            <a:r>
              <a:rPr lang="ru-RU" sz="2200" dirty="0" err="1"/>
              <a:t>икосаэдральной</a:t>
            </a:r>
            <a:r>
              <a:rPr lang="ru-RU" sz="2200" dirty="0"/>
              <a:t> формы </a:t>
            </a:r>
            <a:r>
              <a:rPr lang="ru-RU" sz="2200" dirty="0" smtClean="0"/>
              <a:t>диаметром </a:t>
            </a:r>
            <a:r>
              <a:rPr lang="ru-RU" sz="2200" dirty="0"/>
              <a:t>(20 ± 2) </a:t>
            </a:r>
            <a:r>
              <a:rPr lang="ru-RU" sz="2200" dirty="0" err="1"/>
              <a:t>нм</a:t>
            </a:r>
            <a:r>
              <a:rPr lang="ru-RU" sz="2200" dirty="0"/>
              <a:t>, характерные для </a:t>
            </a:r>
            <a:r>
              <a:rPr lang="ru-RU" sz="2200" dirty="0" err="1" smtClean="0"/>
              <a:t>парвовирус</a:t>
            </a:r>
            <a:endParaRPr lang="ru-RU" sz="2200" dirty="0"/>
          </a:p>
          <a:p>
            <a:pPr marL="0" indent="0" algn="just" fontAlgn="base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047" t="9577" r="29047" b="17149"/>
          <a:stretch/>
        </p:blipFill>
        <p:spPr bwMode="auto">
          <a:xfrm>
            <a:off x="1722121" y="1638300"/>
            <a:ext cx="2186939" cy="169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бъект 29"/>
          <p:cNvSpPr txBox="1">
            <a:spLocks/>
          </p:cNvSpPr>
          <p:nvPr/>
        </p:nvSpPr>
        <p:spPr>
          <a:xfrm>
            <a:off x="1066800" y="3474720"/>
            <a:ext cx="7627620" cy="2423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3400" dirty="0"/>
              <a:t>Домашние кошки, хорьки, норки также чувствительны при экспериментальном парентеральном инфицировании </a:t>
            </a:r>
            <a:r>
              <a:rPr lang="ru-RU" sz="3400" dirty="0" err="1"/>
              <a:t>парвовирусом</a:t>
            </a:r>
            <a:r>
              <a:rPr lang="ru-RU" sz="3400" dirty="0"/>
              <a:t> тип 2. Заболевание протекает без клинических проявлений; антитела образуются, однако при оральном введении вируса они отсутствуют в сыворотке крови животных.</a:t>
            </a:r>
          </a:p>
          <a:p>
            <a:pPr marL="0" indent="0" algn="just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/>
              <a:t>	Для </a:t>
            </a:r>
            <a:r>
              <a:rPr lang="ru-RU" sz="3400" dirty="0"/>
              <a:t>людей </a:t>
            </a:r>
            <a:r>
              <a:rPr lang="ru-RU" sz="3400" dirty="0" err="1"/>
              <a:t>парвовирусный</a:t>
            </a:r>
            <a:r>
              <a:rPr lang="ru-RU" sz="3400" dirty="0"/>
              <a:t> энтерит не представляет опасности.</a:t>
            </a:r>
          </a:p>
          <a:p>
            <a:pPr marL="0" indent="0" algn="just" fontAlgn="base">
              <a:lnSpc>
                <a:spcPct val="110000"/>
              </a:lnSpc>
              <a:buNone/>
            </a:pPr>
            <a:endParaRPr lang="ru-RU" sz="2600" dirty="0"/>
          </a:p>
          <a:p>
            <a:pPr marL="0" indent="0" algn="just" fontAlgn="base">
              <a:lnSpc>
                <a:spcPct val="110000"/>
              </a:lnSpc>
              <a:buNone/>
            </a:pPr>
            <a:endParaRPr lang="ru-RU" sz="2400" dirty="0" smtClean="0"/>
          </a:p>
          <a:p>
            <a:pPr marL="0" indent="0" algn="just" fontAlgn="base">
              <a:lnSpc>
                <a:spcPct val="110000"/>
              </a:lnSpc>
              <a:buNone/>
            </a:pPr>
            <a:endParaRPr lang="ru-RU" sz="2400" dirty="0" smtClean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1343" t="8981" r="31458" b="17131"/>
          <a:stretch/>
        </p:blipFill>
        <p:spPr bwMode="auto">
          <a:xfrm>
            <a:off x="4857750" y="1638300"/>
            <a:ext cx="1878330" cy="1693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55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82930" y="136527"/>
            <a:ext cx="7886700" cy="10064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. Симптомы и клинические признаки болезни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99160" y="1264920"/>
            <a:ext cx="7627620" cy="507968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/>
              <a:t>Симптомы болезни отличаются разнообразием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Болезнь </a:t>
            </a:r>
            <a:r>
              <a:rPr lang="ru-RU" sz="2400" dirty="0"/>
              <a:t>протекает в различных формах: в </a:t>
            </a:r>
            <a:r>
              <a:rPr lang="ru-RU" sz="2400" dirty="0" err="1"/>
              <a:t>субклиническсй</a:t>
            </a:r>
            <a:r>
              <a:rPr lang="ru-RU" sz="2400" dirty="0"/>
              <a:t> форме (примерно 80 %, чаще у собак старшего возраста), в умеренной (у 10 %) и в тяжелой (у оставшихся 10 </a:t>
            </a:r>
            <a:r>
              <a:rPr lang="ru-RU" sz="2400" dirty="0" smtClean="0"/>
              <a:t>%).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Болезнь </a:t>
            </a:r>
            <a:r>
              <a:rPr lang="ru-RU" sz="2400" dirty="0"/>
              <a:t>преимущественно встречается в кишечной форме, реже в </a:t>
            </a:r>
            <a:r>
              <a:rPr lang="ru-RU" sz="2400" dirty="0" err="1"/>
              <a:t>миокардиальной</a:t>
            </a:r>
            <a:r>
              <a:rPr lang="ru-RU" sz="2400" dirty="0"/>
              <a:t> (сердечной) и в смешанной. Естественное инфицирование животных происходит </a:t>
            </a:r>
            <a:r>
              <a:rPr lang="ru-RU" sz="2400" dirty="0" err="1"/>
              <a:t>ораназально</a:t>
            </a:r>
            <a:r>
              <a:rPr lang="ru-RU" sz="2400" dirty="0"/>
              <a:t>. Инкубационный период составляет 4...6 </a:t>
            </a:r>
            <a:r>
              <a:rPr lang="ru-RU" sz="2400" dirty="0" err="1"/>
              <a:t>сут</a:t>
            </a:r>
            <a:r>
              <a:rPr lang="ru-RU" sz="2400" dirty="0"/>
              <a:t>. При экспериментальном заражении щенков </a:t>
            </a:r>
            <a:r>
              <a:rPr lang="ru-RU" sz="2400" dirty="0" err="1"/>
              <a:t>ораназальным</a:t>
            </a:r>
            <a:r>
              <a:rPr lang="ru-RU" sz="2400" dirty="0"/>
              <a:t> путем признаки болезни никогда не появлялись ранее чем через 3...4 суток, а при внутривенном — приблизительно через 24 ч </a:t>
            </a:r>
            <a:endParaRPr lang="ru-RU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20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/>
          <p:cNvSpPr>
            <a:spLocks noGrp="1"/>
          </p:cNvSpPr>
          <p:nvPr>
            <p:ph idx="1"/>
          </p:nvPr>
        </p:nvSpPr>
        <p:spPr>
          <a:xfrm>
            <a:off x="845820" y="320040"/>
            <a:ext cx="7627620" cy="592074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100" dirty="0" smtClean="0"/>
              <a:t>	</a:t>
            </a:r>
            <a:r>
              <a:rPr lang="ru-RU" sz="3400" dirty="0" smtClean="0"/>
              <a:t>Инкубационный </a:t>
            </a:r>
            <a:r>
              <a:rPr lang="ru-RU" sz="3400" dirty="0"/>
              <a:t>период при естественном заражении длится до 10 дней, а при экспериментальном заражении — З...4дня</a:t>
            </a:r>
            <a:r>
              <a:rPr lang="ru-RU" sz="3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dirty="0" smtClean="0"/>
              <a:t>	Болезнь </a:t>
            </a:r>
            <a:r>
              <a:rPr lang="ru-RU" sz="3400" dirty="0"/>
              <a:t>протекает, как правило, остро и возникает внезапно с клинической картиной гастроэнтерита</a:t>
            </a:r>
            <a:r>
              <a:rPr lang="ru-RU" sz="34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dirty="0" smtClean="0"/>
              <a:t>	</a:t>
            </a:r>
            <a:r>
              <a:rPr lang="ru-RU" sz="3400" b="1" dirty="0" smtClean="0"/>
              <a:t>Первым </a:t>
            </a:r>
            <a:r>
              <a:rPr lang="ru-RU" sz="3400" b="1" dirty="0"/>
              <a:t>клиническим признаком </a:t>
            </a:r>
            <a:r>
              <a:rPr lang="ru-RU" sz="3400" dirty="0"/>
              <a:t>очень часто бывает рвота, которая наблюдается вплоть до выздоровления или смерти. У отдельных животных после появления рвоты и диареи развиваются признаки поражения респираторной системы. Температура тела при этом повышается до 41 "С. </a:t>
            </a:r>
            <a:endParaRPr lang="ru-RU" sz="3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dirty="0" smtClean="0"/>
              <a:t>	В </a:t>
            </a:r>
            <a:r>
              <a:rPr lang="ru-RU" sz="3400" dirty="0"/>
              <a:t>отличие от чумы и инфекционного гепатита жажда при </a:t>
            </a:r>
            <a:r>
              <a:rPr lang="ru-RU" sz="3400" dirty="0" err="1"/>
              <a:t>парвовирусном</a:t>
            </a:r>
            <a:r>
              <a:rPr lang="ru-RU" sz="3400" dirty="0"/>
              <a:t> энтерите отсутствует. Почти всегда щенки страдают анорексией (отказ от корма), у них наблюдается апатия — шоковое состояние. </a:t>
            </a:r>
            <a:endParaRPr lang="ru-RU" sz="3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dirty="0" smtClean="0"/>
              <a:t>	У </a:t>
            </a:r>
            <a:r>
              <a:rPr lang="ru-RU" sz="3400" dirty="0"/>
              <a:t>щенков в возрасте от 3 </a:t>
            </a:r>
            <a:r>
              <a:rPr lang="ru-RU" sz="3400" dirty="0" err="1"/>
              <a:t>нед</a:t>
            </a:r>
            <a:r>
              <a:rPr lang="ru-RU" sz="3400" dirty="0"/>
              <a:t> до 7 </a:t>
            </a:r>
            <a:r>
              <a:rPr lang="ru-RU" sz="3400" dirty="0" err="1"/>
              <a:t>мес</a:t>
            </a:r>
            <a:r>
              <a:rPr lang="ru-RU" sz="3400" dirty="0"/>
              <a:t> </a:t>
            </a:r>
            <a:r>
              <a:rPr lang="ru-RU" sz="3400" dirty="0" err="1"/>
              <a:t>парвовирус</a:t>
            </a:r>
            <a:r>
              <a:rPr lang="ru-RU" sz="3400" dirty="0"/>
              <a:t> наряду с нарушением функции пищеварительного тракта вызывает и поражение сердечной мышцы. </a:t>
            </a:r>
            <a:endParaRPr lang="ru-RU" sz="3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00" dirty="0" smtClean="0"/>
              <a:t>	Характерной </a:t>
            </a:r>
            <a:r>
              <a:rPr lang="ru-RU" sz="3400" dirty="0"/>
              <a:t>особенностью при </a:t>
            </a:r>
            <a:r>
              <a:rPr lang="ru-RU" sz="3400" dirty="0" err="1"/>
              <a:t>парвовирусном</a:t>
            </a:r>
            <a:r>
              <a:rPr lang="ru-RU" sz="3400" dirty="0"/>
              <a:t> энтерите собак является лейкопения, которая отмечается в первые 4...5 дней после начала заболевания. Число лейкоцитов значительно понижается и достигает 300...2500 при норме 8...12 тыс. в 1 </a:t>
            </a:r>
            <a:r>
              <a:rPr lang="ru-RU" sz="3400" dirty="0" err="1"/>
              <a:t>мкл</a:t>
            </a:r>
            <a:r>
              <a:rPr lang="ru-RU" sz="3400" dirty="0"/>
              <a:t> [(8,0... 12,0) 109/л] крови.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1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 fontAlgn="base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717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54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ПАРВОВИРУСНЫЙ ЭНТЕРИТ СОБАК</vt:lpstr>
      <vt:lpstr>План</vt:lpstr>
      <vt:lpstr>1. Историческая справка</vt:lpstr>
      <vt:lpstr>2. Возбудитель</vt:lpstr>
      <vt:lpstr>3. Эпизоотология</vt:lpstr>
      <vt:lpstr>Презентация PowerPoint</vt:lpstr>
      <vt:lpstr>Презентация PowerPoint</vt:lpstr>
      <vt:lpstr>4. Симптомы и клинические признаки болезни</vt:lpstr>
      <vt:lpstr>Презентация PowerPoint</vt:lpstr>
      <vt:lpstr>Презентация PowerPoint</vt:lpstr>
      <vt:lpstr>5. Диагностика</vt:lpstr>
      <vt:lpstr>Презентация PowerPoint</vt:lpstr>
      <vt:lpstr>Презентация PowerPoint</vt:lpstr>
      <vt:lpstr>Презентация PowerPoint</vt:lpstr>
      <vt:lpstr>6. Патогенез</vt:lpstr>
      <vt:lpstr>7. Лечение</vt:lpstr>
      <vt:lpstr>Презентация PowerPoint</vt:lpstr>
      <vt:lpstr>Презентация PowerPoint</vt:lpstr>
      <vt:lpstr>8. Меры борьбы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13</cp:revision>
  <dcterms:created xsi:type="dcterms:W3CDTF">2020-05-18T13:24:49Z</dcterms:created>
  <dcterms:modified xsi:type="dcterms:W3CDTF">2020-11-12T07:49:08Z</dcterms:modified>
</cp:coreProperties>
</file>